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27" r:id="rId1"/>
  </p:sldMasterIdLst>
  <p:notesMasterIdLst>
    <p:notesMasterId r:id="rId3"/>
  </p:notesMasterIdLst>
  <p:handoutMasterIdLst>
    <p:handoutMasterId r:id="rId4"/>
  </p:handoutMasterIdLst>
  <p:sldIdLst>
    <p:sldId id="283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1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0" d="100"/>
          <a:sy n="70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F9ADAC0-7736-4659-8F8E-A4F381112047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F268EB-2B6D-4CE9-89D4-91CF130232A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86728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CF2141E-5BC4-4B85-AC50-D015241BFAD2}" type="datetimeFigureOut">
              <a:rPr lang="en-US" smtClean="0"/>
              <a:t>2/9/2017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45C7E2-4803-4879-8B59-58114C075D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59718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04C682-18E8-42EE-A333-8E302DF71DFF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113225229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F7F687-2DC1-4E79-A305-514DF823118A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281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BE9186-A31A-48C9-9C1E-F93AD3D50D0D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991619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D344FD-3983-4B7B-903C-025D3A9DD3DD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30573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CE432-4204-4EB3-A951-C109DC791A16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01360888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9E49B9-F80F-40E9-9853-78B1B6C42AB8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88748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94A0C-80B9-4BC0-9B95-BA3DAD595CEF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31872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D7B4C-10AB-46E4-8F70-77258FD16F5D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09732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AEF55F-095D-49F9-8A44-E4A140505965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871865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57EF3248-8E0C-4EEF-9AFD-7552C754146F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9554013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B734A-0D18-4A6E-83B7-704E3FDBF1A0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4057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65D6FEE-4BC5-419C-A4F6-02AAF4A21C43}" type="datetime1">
              <a:rPr lang="en-US" smtClean="0"/>
              <a:t>2/9/2017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626690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741872" y="1509623"/>
            <a:ext cx="7832785" cy="267419"/>
          </a:xfrm>
          <a:prstGeom prst="rect">
            <a:avLst/>
          </a:prstGeom>
          <a:solidFill>
            <a:srgbClr val="E1E1D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86693" y="3163"/>
            <a:ext cx="3370217" cy="988213"/>
          </a:xfrm>
          <a:prstGeom prst="ellipse">
            <a:avLst/>
          </a:prstGeom>
          <a:ln>
            <a:noFill/>
            <a:headEnd type="none" w="med" len="med"/>
            <a:tailEnd type="none" w="med" len="med"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4800000"/>
            </a:lightRig>
          </a:scene3d>
          <a:sp3d prstMaterial="matte">
            <a:bevelT w="127000" h="635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fa-IR" sz="1600" dirty="0">
                <a:solidFill>
                  <a:schemeClr val="tx1"/>
                </a:solidFill>
                <a:cs typeface="B Titr" panose="00000700000000000000" pitchFamily="2" charset="-78"/>
              </a:rPr>
              <a:t>انتخاب پیکربندی مناسب بفل ها</a:t>
            </a:r>
            <a:endParaRPr lang="en-US" sz="1600" dirty="0">
              <a:solidFill>
                <a:schemeClr val="tx1"/>
              </a:solidFill>
              <a:cs typeface="B Titr" panose="00000700000000000000" pitchFamily="2" charset="-7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311434" y="1136770"/>
            <a:ext cx="4924698" cy="572967"/>
          </a:xfrm>
          <a:prstGeom prst="flowChartPunchedTape">
            <a:avLst/>
          </a:prstGeom>
          <a:solidFill>
            <a:srgbClr val="00206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cap="all" baseline="0">
                <a:solidFill>
                  <a:schemeClr val="bg1"/>
                </a:solidFill>
                <a:effectLst/>
                <a:cs typeface="B Titr" panose="00000700000000000000" pitchFamily="2" charset="-78"/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  <a:lvl6pPr>
              <a:defRPr>
                <a:solidFill>
                  <a:schemeClr val="accent5"/>
                </a:solidFill>
              </a:defRPr>
            </a:lvl6pPr>
            <a:lvl7pPr>
              <a:defRPr>
                <a:solidFill>
                  <a:schemeClr val="accent5"/>
                </a:solidFill>
              </a:defRPr>
            </a:lvl7pPr>
            <a:lvl8pPr>
              <a:defRPr>
                <a:solidFill>
                  <a:schemeClr val="accent5"/>
                </a:solidFill>
              </a:defRPr>
            </a:lvl8pPr>
            <a:lvl9pPr>
              <a:defRPr>
                <a:solidFill>
                  <a:schemeClr val="accent5"/>
                </a:solidFill>
              </a:defRPr>
            </a:lvl9pPr>
          </a:lstStyle>
          <a:p>
            <a:r>
              <a:rPr lang="fa-IR" dirty="0"/>
              <a:t>شرایط اولیه کیس های مختلف مورد مطالعه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3311434" y="1136770"/>
            <a:ext cx="4924698" cy="572967"/>
          </a:xfrm>
          <a:prstGeom prst="flowChartPunchedTape">
            <a:avLst/>
          </a:prstGeom>
          <a:solidFill>
            <a:srgbClr val="002060"/>
          </a:solidFill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defPPr>
              <a:defRPr lang="en-US"/>
            </a:defPPr>
            <a:lvl1pPr algn="ctr" defTabSz="914400">
              <a:lnSpc>
                <a:spcPct val="90000"/>
              </a:lnSpc>
              <a:spcBef>
                <a:spcPct val="0"/>
              </a:spcBef>
              <a:buNone/>
              <a:defRPr sz="2000" cap="all" baseline="0">
                <a:solidFill>
                  <a:schemeClr val="bg1"/>
                </a:solidFill>
                <a:effectLst/>
                <a:cs typeface="B Titr" panose="00000700000000000000" pitchFamily="2" charset="-78"/>
              </a:defRPr>
            </a:lvl1pPr>
            <a:lvl2pPr>
              <a:defRPr>
                <a:solidFill>
                  <a:schemeClr val="accent5"/>
                </a:solidFill>
              </a:defRPr>
            </a:lvl2pPr>
            <a:lvl3pPr>
              <a:defRPr>
                <a:solidFill>
                  <a:schemeClr val="accent5"/>
                </a:solidFill>
              </a:defRPr>
            </a:lvl3pPr>
            <a:lvl4pPr>
              <a:defRPr>
                <a:solidFill>
                  <a:schemeClr val="accent5"/>
                </a:solidFill>
              </a:defRPr>
            </a:lvl4pPr>
            <a:lvl5pPr>
              <a:defRPr>
                <a:solidFill>
                  <a:schemeClr val="accent5"/>
                </a:solidFill>
              </a:defRPr>
            </a:lvl5pPr>
            <a:lvl6pPr>
              <a:defRPr>
                <a:solidFill>
                  <a:schemeClr val="accent5"/>
                </a:solidFill>
              </a:defRPr>
            </a:lvl6pPr>
            <a:lvl7pPr>
              <a:defRPr>
                <a:solidFill>
                  <a:schemeClr val="accent5"/>
                </a:solidFill>
              </a:defRPr>
            </a:lvl7pPr>
            <a:lvl8pPr>
              <a:defRPr>
                <a:solidFill>
                  <a:schemeClr val="accent5"/>
                </a:solidFill>
              </a:defRPr>
            </a:lvl8pPr>
            <a:lvl9pPr>
              <a:defRPr>
                <a:solidFill>
                  <a:schemeClr val="accent5"/>
                </a:solidFill>
              </a:defRPr>
            </a:lvl9pPr>
          </a:lstStyle>
          <a:p>
            <a:r>
              <a:rPr lang="fa-IR" dirty="0" smtClean="0"/>
              <a:t>بفل حلقه ای، رایج ترین و پرکاربردترین پیکربندی بفل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3079401" y="2371745"/>
            <a:ext cx="305051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/>
              <a:t>Space Shuttle external </a:t>
            </a:r>
            <a:r>
              <a:rPr lang="en-US" dirty="0" smtClean="0"/>
              <a:t>tank</a:t>
            </a:r>
            <a:endParaRPr lang="en-US" dirty="0"/>
          </a:p>
        </p:txBody>
      </p:sp>
      <p:pic>
        <p:nvPicPr>
          <p:cNvPr id="65" name="Picture 2" descr="http://arc.aiaa.org/na101/home/literatum/publisher/aiaa/books/content/6.jpc/2008/mjpc08/6.2008-4750/20150421/pdfimages_v02/master.img-0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7243" y="2870829"/>
            <a:ext cx="4314825" cy="1400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66" name="Straight Arrow Connector 65"/>
          <p:cNvCxnSpPr/>
          <p:nvPr/>
        </p:nvCxnSpPr>
        <p:spPr>
          <a:xfrm>
            <a:off x="4033973" y="3809652"/>
            <a:ext cx="844731" cy="84415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pic>
        <p:nvPicPr>
          <p:cNvPr id="67" name="Picture 4" descr="https://www.fi.edu/sites/default/files/Logo_CitySkies_Nasa_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" r="7442"/>
          <a:stretch/>
        </p:blipFill>
        <p:spPr bwMode="auto">
          <a:xfrm>
            <a:off x="327976" y="2908928"/>
            <a:ext cx="1567543" cy="1323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5606" y="3102401"/>
            <a:ext cx="2016422" cy="15357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41129" y="3105449"/>
            <a:ext cx="2021947" cy="15136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1905" y="2950803"/>
            <a:ext cx="1804066" cy="22306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1" name="Picture 6" descr="http://www.parabolicarc.com/wp-content/uploads/2011/02/armadillo_mousepad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648" y="3100518"/>
            <a:ext cx="1614324" cy="13548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7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942" y="3010731"/>
            <a:ext cx="2301681" cy="1534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/>
        </p:spPr>
      </p:pic>
      <p:sp>
        <p:nvSpPr>
          <p:cNvPr id="73" name="TextBox 72"/>
          <p:cNvSpPr txBox="1"/>
          <p:nvPr/>
        </p:nvSpPr>
        <p:spPr>
          <a:xfrm>
            <a:off x="2964613" y="2340011"/>
            <a:ext cx="330620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Armadillo Aerospace lander tank</a:t>
            </a:r>
            <a:endParaRPr lang="en-US" dirty="0"/>
          </a:p>
        </p:txBody>
      </p:sp>
      <p:pic>
        <p:nvPicPr>
          <p:cNvPr id="74" name="Picture 4" descr="https://www.fi.edu/sites/default/files/Logo_CitySkies_Nasa_small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10" r="7442"/>
          <a:stretch/>
        </p:blipFill>
        <p:spPr bwMode="auto">
          <a:xfrm>
            <a:off x="327976" y="3208311"/>
            <a:ext cx="1567543" cy="13239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5" name="TextBox 74"/>
          <p:cNvSpPr txBox="1"/>
          <p:nvPr/>
        </p:nvSpPr>
        <p:spPr>
          <a:xfrm>
            <a:off x="3079396" y="2306357"/>
            <a:ext cx="305051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MESSENGER Aircraft tank</a:t>
            </a:r>
            <a:endParaRPr lang="en-US" dirty="0"/>
          </a:p>
        </p:txBody>
      </p:sp>
      <p:pic>
        <p:nvPicPr>
          <p:cNvPr id="76" name="Picture 8" descr="https://upload.wikimedia.org/wikipedia/en/d/d8/ArmadilloAerospace_Pixel_Attempt1_c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9" t="2625" r="26827" b="27498"/>
          <a:stretch/>
        </p:blipFill>
        <p:spPr bwMode="auto">
          <a:xfrm>
            <a:off x="2792681" y="2857164"/>
            <a:ext cx="2456430" cy="24423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2840415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2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1" grpId="0" animBg="1"/>
      <p:bldP spid="63" grpId="0" animBg="1"/>
      <p:bldP spid="64" grpId="0" animBg="1"/>
      <p:bldP spid="64" grpId="1" animBg="1"/>
      <p:bldP spid="73" grpId="0" animBg="1"/>
      <p:bldP spid="75" grpId="0" animBg="1"/>
      <p:bldP spid="75" grpId="1" animBg="1"/>
    </p:bld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514949"/>
      </a:dk2>
      <a:lt2>
        <a:srgbClr val="E1E1DB"/>
      </a:lt2>
      <a:accent1>
        <a:srgbClr val="9DBFBE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00FF"/>
      </a:hlink>
      <a:folHlink>
        <a:srgbClr val="800080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243AF7DC-D15B-41C0-AE81-23980D1B9FC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3723</TotalTime>
  <Words>34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B Titr</vt:lpstr>
      <vt:lpstr>Calibri</vt:lpstr>
      <vt:lpstr>Calibri Light</vt:lpstr>
      <vt:lpstr>Retrospect</vt:lpstr>
      <vt:lpstr>انتخاب پیکربندی مناسب بفل ها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کاهش تلاطم مایع درون مخزن کروی با استفاده از بفل</dc:title>
  <dc:creator>Afshin</dc:creator>
  <cp:lastModifiedBy>Afshin</cp:lastModifiedBy>
  <cp:revision>222</cp:revision>
  <dcterms:created xsi:type="dcterms:W3CDTF">2016-05-18T14:21:03Z</dcterms:created>
  <dcterms:modified xsi:type="dcterms:W3CDTF">2017-02-09T17:20:03Z</dcterms:modified>
</cp:coreProperties>
</file>